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3" r:id="rId3"/>
    <p:sldId id="257" r:id="rId4"/>
    <p:sldId id="258" r:id="rId5"/>
    <p:sldId id="259" r:id="rId6"/>
    <p:sldId id="260" r:id="rId7"/>
    <p:sldId id="261" r:id="rId8"/>
    <p:sldId id="264" r:id="rId9"/>
    <p:sldId id="262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0" autoAdjust="0"/>
    <p:restoredTop sz="94660"/>
  </p:normalViewPr>
  <p:slideViewPr>
    <p:cSldViewPr snapToGrid="0">
      <p:cViewPr varScale="1">
        <p:scale>
          <a:sx n="68" d="100"/>
          <a:sy n="68" d="100"/>
        </p:scale>
        <p:origin x="540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9B477-0395-4638-B361-396CFD8B32D6}" type="datetimeFigureOut">
              <a:rPr lang="en-US" smtClean="0"/>
              <a:t>11/26/2025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18082-22CB-43D8-A28E-7C4D1C9C2B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296813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9B477-0395-4638-B361-396CFD8B32D6}" type="datetimeFigureOut">
              <a:rPr lang="en-US" smtClean="0"/>
              <a:t>11/26/2025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18082-22CB-43D8-A28E-7C4D1C9C2B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616713"/>
      </p:ext>
    </p:extLst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9B477-0395-4638-B361-396CFD8B32D6}" type="datetimeFigureOut">
              <a:rPr lang="en-US" smtClean="0"/>
              <a:t>11/26/2025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18082-22CB-43D8-A28E-7C4D1C9C2B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305416"/>
      </p:ext>
    </p:extLst>
  </p:cSld>
  <p:clrMapOvr>
    <a:masterClrMapping/>
  </p:clrMapOvr>
  <p:transition spd="slow">
    <p:push dir="u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9B477-0395-4638-B361-396CFD8B32D6}" type="datetimeFigureOut">
              <a:rPr lang="en-US" smtClean="0"/>
              <a:t>11/26/2025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18082-22CB-43D8-A28E-7C4D1C9C2BAD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21601483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9B477-0395-4638-B361-396CFD8B32D6}" type="datetimeFigureOut">
              <a:rPr lang="en-US" smtClean="0"/>
              <a:t>11/26/2025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18082-22CB-43D8-A28E-7C4D1C9C2B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525725"/>
      </p:ext>
    </p:extLst>
  </p:cSld>
  <p:clrMapOvr>
    <a:masterClrMapping/>
  </p:clrMapOvr>
  <p:transition spd="slow">
    <p:push dir="u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9B477-0395-4638-B361-396CFD8B32D6}" type="datetimeFigureOut">
              <a:rPr lang="en-US" smtClean="0"/>
              <a:t>11/26/2025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18082-22CB-43D8-A28E-7C4D1C9C2B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434544"/>
      </p:ext>
    </p:extLst>
  </p:cSld>
  <p:clrMapOvr>
    <a:masterClrMapping/>
  </p:clrMapOvr>
  <p:transition spd="slow">
    <p:push dir="u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9B477-0395-4638-B361-396CFD8B32D6}" type="datetimeFigureOut">
              <a:rPr lang="en-US" smtClean="0"/>
              <a:t>11/26/2025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18082-22CB-43D8-A28E-7C4D1C9C2B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434301"/>
      </p:ext>
    </p:extLst>
  </p:cSld>
  <p:clrMapOvr>
    <a:masterClrMapping/>
  </p:clrMapOvr>
  <p:transition spd="slow">
    <p:push dir="u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9B477-0395-4638-B361-396CFD8B32D6}" type="datetimeFigureOut">
              <a:rPr lang="en-US" smtClean="0"/>
              <a:t>11/26/2025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18082-22CB-43D8-A28E-7C4D1C9C2B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331552"/>
      </p:ext>
    </p:extLst>
  </p:cSld>
  <p:clrMapOvr>
    <a:masterClrMapping/>
  </p:clrMapOvr>
  <p:transition spd="slow">
    <p:push dir="u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9B477-0395-4638-B361-396CFD8B32D6}" type="datetimeFigureOut">
              <a:rPr lang="en-US" smtClean="0"/>
              <a:t>11/26/2025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18082-22CB-43D8-A28E-7C4D1C9C2B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758493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9B477-0395-4638-B361-396CFD8B32D6}" type="datetimeFigureOut">
              <a:rPr lang="en-US" smtClean="0"/>
              <a:t>11/26/2025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18082-22CB-43D8-A28E-7C4D1C9C2B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131025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9B477-0395-4638-B361-396CFD8B32D6}" type="datetimeFigureOut">
              <a:rPr lang="en-US" smtClean="0"/>
              <a:t>11/26/2025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18082-22CB-43D8-A28E-7C4D1C9C2B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832862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9B477-0395-4638-B361-396CFD8B32D6}" type="datetimeFigureOut">
              <a:rPr lang="en-US" smtClean="0"/>
              <a:t>11/26/2025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18082-22CB-43D8-A28E-7C4D1C9C2B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072823"/>
      </p:ext>
    </p:extLst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9B477-0395-4638-B361-396CFD8B32D6}" type="datetimeFigureOut">
              <a:rPr lang="en-US" smtClean="0"/>
              <a:t>11/26/2025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18082-22CB-43D8-A28E-7C4D1C9C2B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689651"/>
      </p:ext>
    </p:extLst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9B477-0395-4638-B361-396CFD8B32D6}" type="datetimeFigureOut">
              <a:rPr lang="en-US" smtClean="0"/>
              <a:t>11/26/2025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18082-22CB-43D8-A28E-7C4D1C9C2B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224105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9B477-0395-4638-B361-396CFD8B32D6}" type="datetimeFigureOut">
              <a:rPr lang="en-US" smtClean="0"/>
              <a:t>11/26/2025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18082-22CB-43D8-A28E-7C4D1C9C2B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662844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9B477-0395-4638-B361-396CFD8B32D6}" type="datetimeFigureOut">
              <a:rPr lang="en-US" smtClean="0"/>
              <a:t>11/26/2025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18082-22CB-43D8-A28E-7C4D1C9C2B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933735"/>
      </p:ext>
    </p:extLst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9B477-0395-4638-B361-396CFD8B32D6}" type="datetimeFigureOut">
              <a:rPr lang="en-US" smtClean="0"/>
              <a:t>11/26/2025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18082-22CB-43D8-A28E-7C4D1C9C2B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271217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E649B477-0395-4638-B361-396CFD8B32D6}" type="datetimeFigureOut">
              <a:rPr lang="en-US" smtClean="0"/>
              <a:t>11/26/2025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618082-22CB-43D8-A28E-7C4D1C9C2B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71101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ransition spd="slow">
    <p:push dir="u"/>
  </p:transition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3634" y="1530518"/>
            <a:ext cx="8161238" cy="2213294"/>
          </a:xfrm>
        </p:spPr>
        <p:txBody>
          <a:bodyPr/>
          <a:lstStyle/>
          <a:p>
            <a:r>
              <a:rPr lang="en-US" sz="3600" b="1" i="1" dirty="0" smtClean="0">
                <a:latin typeface="Georgia" panose="02040502050405020303" pitchFamily="18" charset="0"/>
              </a:rPr>
              <a:t>LOAN PREDICTION SYSTEM</a:t>
            </a:r>
            <a:endParaRPr lang="en-US" sz="3600" b="1" i="1" dirty="0">
              <a:latin typeface="Georgia" panose="02040502050405020303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588" y="2637165"/>
            <a:ext cx="3678794" cy="367879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TextBox 5"/>
          <p:cNvSpPr txBox="1"/>
          <p:nvPr/>
        </p:nvSpPr>
        <p:spPr>
          <a:xfrm>
            <a:off x="641023" y="4684743"/>
            <a:ext cx="612742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 smtClean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Presented by </a:t>
            </a:r>
            <a:r>
              <a:rPr lang="en-US" sz="2800" b="1" i="1" dirty="0" smtClean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:-</a:t>
            </a:r>
            <a:endParaRPr lang="en-US" sz="2400" b="1" i="1" dirty="0" smtClean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Animesh Kumar Roy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ADTU/0/2024-26/MCAM/033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MCA in AI &amp; DL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389328-0F6B-E211-4D15-578293D329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729" y="71490"/>
            <a:ext cx="4497859" cy="187374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63512730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Statement-</a:t>
            </a:r>
            <a:endParaRPr lang="en-US" b="1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Loan approval is critical for banks &amp; applicants 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lnSpc>
                <a:spcPct val="200000"/>
              </a:lnSpc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Manual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evaluation is slow and inconsistent  </a:t>
            </a: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200000"/>
              </a:lnSpc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Need for automated, data-driven prediction system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014" y="1928662"/>
            <a:ext cx="3733013" cy="356737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D97AA96-1AD0-41F7-87DC-647E1FFD9C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1412" y="-78201"/>
            <a:ext cx="2270588" cy="87330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94915247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501" y="94838"/>
            <a:ext cx="9404723" cy="1400530"/>
          </a:xfrm>
        </p:spPr>
        <p:txBody>
          <a:bodyPr/>
          <a:lstStyle/>
          <a:p>
            <a:r>
              <a:rPr lang="en-US" b="1" i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Dataset Overview</a:t>
            </a:r>
            <a:endParaRPr lang="en-US" b="1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 flipH="1">
            <a:off x="581501" y="593890"/>
            <a:ext cx="11173725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Details (loan.csv</a:t>
            </a:r>
            <a:r>
              <a:rPr lang="en-US" sz="24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):</a:t>
            </a:r>
            <a:endParaRPr lang="en-US" sz="24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• Features include:</a:t>
            </a:r>
          </a:p>
          <a:p>
            <a:pPr lvl="1">
              <a:lnSpc>
                <a:spcPct val="150000"/>
              </a:lnSpc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◦ age, gender, occupation</a:t>
            </a:r>
          </a:p>
          <a:p>
            <a:pPr lvl="1">
              <a:lnSpc>
                <a:spcPct val="150000"/>
              </a:lnSpc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◦ 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education_level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marital_status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◦ income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credit_score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• Target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loan_status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(Approved / Denied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• Dataset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contains both numerical &amp; categorical data</a:t>
            </a:r>
          </a:p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501" y="4461817"/>
            <a:ext cx="8836890" cy="22266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D97AA96-1AD0-41F7-87DC-647E1FFD9C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3931" y="-78201"/>
            <a:ext cx="2270588" cy="87330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76211501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5220" y="226475"/>
            <a:ext cx="9404723" cy="1400530"/>
          </a:xfrm>
        </p:spPr>
        <p:txBody>
          <a:bodyPr/>
          <a:lstStyle/>
          <a:p>
            <a:r>
              <a:rPr lang="en-US" b="1" i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 Preprocessing</a:t>
            </a:r>
            <a:endParaRPr lang="en-US" b="1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 flipH="1">
            <a:off x="825220" y="1362886"/>
            <a:ext cx="602915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Encoding:</a:t>
            </a:r>
            <a:endParaRPr lang="en-US" sz="24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• Label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Encoding applied to:</a:t>
            </a:r>
          </a:p>
          <a:p>
            <a:pPr lvl="1">
              <a:lnSpc>
                <a:spcPct val="150000"/>
              </a:lnSpc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◦ gender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◦ occupation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◦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education_level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◦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marital_status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◦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loan_status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• Train-Test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Split:</a:t>
            </a:r>
          </a:p>
          <a:p>
            <a:pPr lvl="1">
              <a:lnSpc>
                <a:spcPct val="150000"/>
              </a:lnSpc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◦ 80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% Training</a:t>
            </a:r>
          </a:p>
          <a:p>
            <a:pPr lvl="1">
              <a:lnSpc>
                <a:spcPct val="150000"/>
              </a:lnSpc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◦ 20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%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Testing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6641" y="1996384"/>
            <a:ext cx="4234733" cy="423473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D97AA96-1AD0-41F7-87DC-647E1FFD9C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3931" y="-78201"/>
            <a:ext cx="2270588" cy="87330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55241079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9208" y="466940"/>
            <a:ext cx="9404723" cy="1400530"/>
          </a:xfrm>
        </p:spPr>
        <p:txBody>
          <a:bodyPr/>
          <a:lstStyle/>
          <a:p>
            <a:r>
              <a:rPr lang="en-US" b="1" i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Model Building</a:t>
            </a:r>
            <a:endParaRPr lang="en-US" b="1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19209" y="1762813"/>
            <a:ext cx="587586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Logistic Regression </a:t>
            </a:r>
            <a:r>
              <a:rPr lang="en-US" sz="24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Model:</a:t>
            </a:r>
          </a:p>
          <a:p>
            <a:pPr>
              <a:lnSpc>
                <a:spcPct val="200000"/>
              </a:lnSpc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• Algorithm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used: Logistic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Regression</a:t>
            </a:r>
          </a:p>
          <a:p>
            <a:pPr>
              <a:lnSpc>
                <a:spcPct val="200000"/>
              </a:lnSpc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• Trained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predict loan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approval</a:t>
            </a:r>
          </a:p>
          <a:p>
            <a:pPr>
              <a:lnSpc>
                <a:spcPct val="200000"/>
              </a:lnSpc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•Model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accuracy displayed in UI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0932" y="1941922"/>
            <a:ext cx="4255417" cy="321382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D97AA96-1AD0-41F7-87DC-647E1FFD9C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3931" y="-78201"/>
            <a:ext cx="2270588" cy="87330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17928045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7759" y="419794"/>
            <a:ext cx="5490738" cy="1400530"/>
          </a:xfrm>
        </p:spPr>
        <p:txBody>
          <a:bodyPr/>
          <a:lstStyle/>
          <a:p>
            <a:pPr algn="ctr"/>
            <a:r>
              <a:rPr lang="en-US" b="1" i="1" u="sng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Streamlit</a:t>
            </a:r>
            <a:r>
              <a:rPr lang="en-US" b="1" i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App Interface</a:t>
            </a:r>
            <a:endParaRPr lang="en-US" b="1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61713" y="2696368"/>
            <a:ext cx="5401559" cy="3903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Sidebar </a:t>
            </a:r>
            <a:r>
              <a:rPr lang="en-US" sz="24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input: (Applicant name)</a:t>
            </a:r>
          </a:p>
          <a:p>
            <a:pPr>
              <a:lnSpc>
                <a:spcPct val="150000"/>
              </a:lnSpc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•Age, Gender, Occupation</a:t>
            </a:r>
          </a:p>
          <a:p>
            <a:pPr>
              <a:lnSpc>
                <a:spcPct val="150000"/>
              </a:lnSpc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• Education, Marital Status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• Income, Credit Score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Predicts loan status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instantly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Streamlit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generates real-time predictions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8948" y="0"/>
            <a:ext cx="6583051" cy="685800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D97AA96-1AD0-41F7-87DC-647E1FFD9C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3931" y="-78201"/>
            <a:ext cx="2270588" cy="87330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94095058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5346" y="94837"/>
            <a:ext cx="3935316" cy="1400530"/>
          </a:xfrm>
        </p:spPr>
        <p:txBody>
          <a:bodyPr/>
          <a:lstStyle/>
          <a:p>
            <a:pPr algn="ctr"/>
            <a:r>
              <a:rPr lang="en-US" b="1" i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Prediction Output</a:t>
            </a:r>
            <a:endParaRPr lang="en-US" b="1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5347" y="1657233"/>
            <a:ext cx="503825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predicts</a:t>
            </a:r>
            <a:r>
              <a:rPr lang="en-US" sz="24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✔ Loan Approved</a:t>
            </a:r>
          </a:p>
          <a:p>
            <a:pPr>
              <a:lnSpc>
                <a:spcPct val="150000"/>
              </a:lnSpc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❌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Loan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Denied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Loan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score metric   </a:t>
            </a: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Prediction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history   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Fun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facts for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engagement</a:t>
            </a: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Useful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financial decision support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8754" y="0"/>
            <a:ext cx="7073245" cy="685800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D97AA96-1AD0-41F7-87DC-647E1FFD9C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1412" y="-78201"/>
            <a:ext cx="2270588" cy="87330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46909184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43263" y="378687"/>
            <a:ext cx="9404723" cy="1400530"/>
          </a:xfrm>
        </p:spPr>
        <p:txBody>
          <a:bodyPr/>
          <a:lstStyle/>
          <a:p>
            <a:r>
              <a:rPr lang="en-US" b="1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 &amp; Future 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445095" y="1863680"/>
            <a:ext cx="4396338" cy="576262"/>
          </a:xfrm>
        </p:spPr>
        <p:txBody>
          <a:bodyPr/>
          <a:lstStyle/>
          <a:p>
            <a:r>
              <a:rPr lang="en-US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5094" y="2608868"/>
            <a:ext cx="4396339" cy="37417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Automated loan prediction improves efficiency &amp; consistency  </a:t>
            </a: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User-friendly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interface for applicants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011196" y="1863680"/>
            <a:ext cx="4396339" cy="576262"/>
          </a:xfrm>
        </p:spPr>
        <p:txBody>
          <a:bodyPr/>
          <a:lstStyle/>
          <a:p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work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16" t="5360" r="25761" b="55876"/>
          <a:stretch/>
        </p:blipFill>
        <p:spPr>
          <a:xfrm>
            <a:off x="4411438" y="2236105"/>
            <a:ext cx="3252248" cy="344519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795661" y="2439942"/>
            <a:ext cx="4396339" cy="37417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Add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more features (employment history, assets)  </a:t>
            </a: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Try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advanced models (Random Forest, Neural Networks)   </a:t>
            </a: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Deploy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 larger datasets for better accuracy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97AA96-1AD0-41F7-87DC-647E1FFD9C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1412" y="-78201"/>
            <a:ext cx="2270588" cy="87330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949452667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6811" y="-125660"/>
            <a:ext cx="12425623" cy="698366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D97AA96-1AD0-41F7-87DC-647E1FFD9C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3931" y="-78201"/>
            <a:ext cx="2270588" cy="87330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38143772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126</TotalTime>
  <Words>267</Words>
  <Application>Microsoft Office PowerPoint</Application>
  <PresentationFormat>Widescreen</PresentationFormat>
  <Paragraphs>57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7" baseType="lpstr">
      <vt:lpstr>Arial Unicode MS</vt:lpstr>
      <vt:lpstr>Arial</vt:lpstr>
      <vt:lpstr>Century Gothic</vt:lpstr>
      <vt:lpstr>Georgia</vt:lpstr>
      <vt:lpstr>Times New Roman</vt:lpstr>
      <vt:lpstr>Wingdings</vt:lpstr>
      <vt:lpstr>Wingdings 3</vt:lpstr>
      <vt:lpstr>Ion</vt:lpstr>
      <vt:lpstr>LOAN PREDICTION SYSTEM</vt:lpstr>
      <vt:lpstr>Problem Statement-</vt:lpstr>
      <vt:lpstr>Dataset Overview</vt:lpstr>
      <vt:lpstr>Data Preprocessing</vt:lpstr>
      <vt:lpstr>Model Building</vt:lpstr>
      <vt:lpstr>Streamlit App Interface</vt:lpstr>
      <vt:lpstr>Prediction Output</vt:lpstr>
      <vt:lpstr>Conclusion &amp; Future Work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LOAN PREDICTION SYSTEM</dc:title>
  <dc:creator>Animesh Roy</dc:creator>
  <cp:lastModifiedBy>Animesh Roy</cp:lastModifiedBy>
  <cp:revision>19</cp:revision>
  <dcterms:created xsi:type="dcterms:W3CDTF">2025-11-25T09:08:46Z</dcterms:created>
  <dcterms:modified xsi:type="dcterms:W3CDTF">2025-11-26T07:48:36Z</dcterms:modified>
</cp:coreProperties>
</file>